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52" r:id="rId1"/>
  </p:sldMasterIdLst>
  <p:sldIdLst>
    <p:sldId id="257" r:id="rId2"/>
    <p:sldId id="331" r:id="rId3"/>
    <p:sldId id="338" r:id="rId4"/>
    <p:sldId id="334" r:id="rId5"/>
    <p:sldId id="335" r:id="rId6"/>
    <p:sldId id="336" r:id="rId7"/>
    <p:sldId id="337" r:id="rId8"/>
    <p:sldId id="339" r:id="rId9"/>
    <p:sldId id="332" r:id="rId10"/>
    <p:sldId id="341" r:id="rId11"/>
    <p:sldId id="342" r:id="rId12"/>
    <p:sldId id="343" r:id="rId13"/>
    <p:sldId id="333" r:id="rId14"/>
    <p:sldId id="340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6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CC9-DBF7-4D48-8137-D122F3EBAACA}" type="datetimeFigureOut">
              <a:rPr lang="es-CO" smtClean="0"/>
              <a:pPr/>
              <a:t>22/07/2011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6008-AD64-4D99-BF4D-079ECF39AD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CC9-DBF7-4D48-8137-D122F3EBAACA}" type="datetimeFigureOut">
              <a:rPr lang="es-CO" smtClean="0"/>
              <a:pPr/>
              <a:t>22/07/2011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6008-AD64-4D99-BF4D-079ECF39AD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CC9-DBF7-4D48-8137-D122F3EBAACA}" type="datetimeFigureOut">
              <a:rPr lang="es-CO" smtClean="0"/>
              <a:pPr/>
              <a:t>22/07/2011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6008-AD64-4D99-BF4D-079ECF39AD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CC9-DBF7-4D48-8137-D122F3EBAACA}" type="datetimeFigureOut">
              <a:rPr lang="es-CO" smtClean="0"/>
              <a:pPr/>
              <a:t>22/07/2011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6008-AD64-4D99-BF4D-079ECF39AD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CC9-DBF7-4D48-8137-D122F3EBAACA}" type="datetimeFigureOut">
              <a:rPr lang="es-CO" smtClean="0"/>
              <a:pPr/>
              <a:t>22/07/2011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6008-AD64-4D99-BF4D-079ECF39AD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CC9-DBF7-4D48-8137-D122F3EBAACA}" type="datetimeFigureOut">
              <a:rPr lang="es-CO" smtClean="0"/>
              <a:pPr/>
              <a:t>22/07/2011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6008-AD64-4D99-BF4D-079ECF39AD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CC9-DBF7-4D48-8137-D122F3EBAACA}" type="datetimeFigureOut">
              <a:rPr lang="es-CO" smtClean="0"/>
              <a:pPr/>
              <a:t>22/07/2011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6008-AD64-4D99-BF4D-079ECF39AD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CC9-DBF7-4D48-8137-D122F3EBAACA}" type="datetimeFigureOut">
              <a:rPr lang="es-CO" smtClean="0"/>
              <a:pPr/>
              <a:t>22/07/2011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6008-AD64-4D99-BF4D-079ECF39AD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CC9-DBF7-4D48-8137-D122F3EBAACA}" type="datetimeFigureOut">
              <a:rPr lang="es-CO" smtClean="0"/>
              <a:pPr/>
              <a:t>22/07/2011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6008-AD64-4D99-BF4D-079ECF39AD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CC9-DBF7-4D48-8137-D122F3EBAACA}" type="datetimeFigureOut">
              <a:rPr lang="es-CO" smtClean="0"/>
              <a:pPr/>
              <a:t>22/07/2011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6008-AD64-4D99-BF4D-079ECF39AD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CC9-DBF7-4D48-8137-D122F3EBAACA}" type="datetimeFigureOut">
              <a:rPr lang="es-CO" smtClean="0"/>
              <a:pPr/>
              <a:t>22/07/2011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6008-AD64-4D99-BF4D-079ECF39AD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67CC9-DBF7-4D48-8137-D122F3EBAACA}" type="datetimeFigureOut">
              <a:rPr lang="es-CO" smtClean="0"/>
              <a:pPr/>
              <a:t>22/07/2011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B6008-AD64-4D99-BF4D-079ECF39AD3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7"/>
          <a:stretch/>
        </p:blipFill>
        <p:spPr>
          <a:xfrm>
            <a:off x="0" y="-11829"/>
            <a:ext cx="9144000" cy="686982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8"/>
          <a:stretch/>
        </p:blipFill>
        <p:spPr>
          <a:xfrm>
            <a:off x="0" y="-1"/>
            <a:ext cx="9188831" cy="6858001"/>
          </a:xfrm>
          <a:prstGeom prst="rect">
            <a:avLst/>
          </a:prstGeom>
        </p:spPr>
      </p:pic>
      <p:sp>
        <p:nvSpPr>
          <p:cNvPr id="6" name="11 CuadroTexto"/>
          <p:cNvSpPr txBox="1">
            <a:spLocks noChangeArrowheads="1"/>
          </p:cNvSpPr>
          <p:nvPr/>
        </p:nvSpPr>
        <p:spPr bwMode="auto">
          <a:xfrm>
            <a:off x="1674209" y="2492896"/>
            <a:ext cx="5840412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MX" b="1" dirty="0"/>
              <a:t>Qué compromiso has roto?</a:t>
            </a:r>
          </a:p>
          <a:p>
            <a:pPr eaLnBrk="1" hangingPunct="1"/>
            <a:r>
              <a:rPr lang="es-MX" b="1" dirty="0"/>
              <a:t>Que fue más importante que cumplir con tu palabra</a:t>
            </a:r>
          </a:p>
          <a:p>
            <a:pPr eaLnBrk="1" hangingPunct="1"/>
            <a:r>
              <a:rPr lang="es-MX" dirty="0"/>
              <a:t>Rebeldía</a:t>
            </a:r>
          </a:p>
          <a:p>
            <a:pPr eaLnBrk="1" hangingPunct="1"/>
            <a:r>
              <a:rPr lang="es-MX" dirty="0"/>
              <a:t>Necesidad de aprobación</a:t>
            </a:r>
          </a:p>
          <a:p>
            <a:pPr eaLnBrk="1" hangingPunct="1"/>
            <a:r>
              <a:rPr lang="es-MX" dirty="0"/>
              <a:t>Comodidad</a:t>
            </a:r>
          </a:p>
          <a:p>
            <a:pPr eaLnBrk="1" hangingPunct="1"/>
            <a:r>
              <a:rPr lang="es-MX" dirty="0"/>
              <a:t>Inconsciencia</a:t>
            </a:r>
          </a:p>
          <a:p>
            <a:pPr eaLnBrk="1" hangingPunct="1"/>
            <a:r>
              <a:rPr lang="es-MX" b="1" dirty="0"/>
              <a:t>Qué Consecuencia negativa creaste?</a:t>
            </a:r>
          </a:p>
          <a:p>
            <a:pPr eaLnBrk="1" hangingPunct="1"/>
            <a:r>
              <a:rPr lang="es-MX" b="1" dirty="0"/>
              <a:t>Qué quieres hacer?</a:t>
            </a:r>
          </a:p>
          <a:p>
            <a:pPr eaLnBrk="1" hangingPunct="1"/>
            <a:r>
              <a:rPr lang="es-MX" dirty="0"/>
              <a:t>Cancelar</a:t>
            </a:r>
          </a:p>
          <a:p>
            <a:pPr eaLnBrk="1" hangingPunct="1"/>
            <a:r>
              <a:rPr lang="es-MX" dirty="0"/>
              <a:t>Delegar</a:t>
            </a:r>
          </a:p>
          <a:p>
            <a:pPr eaLnBrk="1" hangingPunct="1"/>
            <a:r>
              <a:rPr lang="es-MX" dirty="0"/>
              <a:t>Renegociar</a:t>
            </a:r>
          </a:p>
          <a:p>
            <a:pPr eaLnBrk="1" hangingPunct="1"/>
            <a:r>
              <a:rPr lang="es-MX" dirty="0"/>
              <a:t>Cumplir con Excelencia</a:t>
            </a:r>
          </a:p>
          <a:p>
            <a:pPr eaLnBrk="1" hangingPunct="1"/>
            <a:r>
              <a:rPr lang="es-MX" b="1" dirty="0"/>
              <a:t>Cómo, a quién, cuando, donde… fecha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72518" y="1700808"/>
            <a:ext cx="5307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SF Slapstick Comic" pitchFamily="2" charset="0"/>
              </a:rPr>
              <a:t>RECUPERANDO TU ENERGÍA VITAL</a:t>
            </a:r>
            <a:endParaRPr lang="es-MX" sz="2800" dirty="0">
              <a:solidFill>
                <a:schemeClr val="accent1">
                  <a:lumMod val="75000"/>
                </a:schemeClr>
              </a:solidFill>
              <a:latin typeface="SF Slapstick Com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14368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8"/>
          <a:stretch/>
        </p:blipFill>
        <p:spPr>
          <a:xfrm>
            <a:off x="0" y="-1"/>
            <a:ext cx="9188831" cy="685800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23528" y="1345986"/>
            <a:ext cx="5371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SF Slapstick Comic" pitchFamily="2" charset="0"/>
              </a:defRPr>
            </a:lvl1pPr>
          </a:lstStyle>
          <a:p>
            <a:r>
              <a:rPr lang="es-MX" dirty="0" smtClean="0"/>
              <a:t>ESTABLECIENDO UN PLAN DE ACCIÓN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111414" y="1869206"/>
            <a:ext cx="742102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457200" indent="-457200">
              <a:buBlip>
                <a:blip r:embed="rId3"/>
              </a:buBlip>
              <a:defRPr sz="2800"/>
            </a:lvl1pPr>
          </a:lstStyle>
          <a:p>
            <a:pPr lvl="0"/>
            <a:r>
              <a:rPr lang="es-MX" sz="2000" dirty="0" smtClean="0"/>
              <a:t>Cuál es tu finalidad?</a:t>
            </a:r>
          </a:p>
          <a:p>
            <a:pPr lvl="0"/>
            <a:r>
              <a:rPr lang="es-MX" sz="2000" dirty="0" smtClean="0"/>
              <a:t>Cuales son tus valores?</a:t>
            </a:r>
          </a:p>
          <a:p>
            <a:pPr lvl="0"/>
            <a:r>
              <a:rPr lang="es-MX" sz="2000" dirty="0" smtClean="0"/>
              <a:t>Cuales son tus objetivos?</a:t>
            </a:r>
          </a:p>
          <a:p>
            <a:pPr lvl="0"/>
            <a:r>
              <a:rPr lang="es-MX" sz="2000" dirty="0" smtClean="0"/>
              <a:t>Qué obstáculos potenciales se interponen en tu camino?</a:t>
            </a:r>
          </a:p>
          <a:p>
            <a:pPr lvl="0"/>
            <a:r>
              <a:rPr lang="es-MX" sz="2000" dirty="0" smtClean="0"/>
              <a:t>Cómo superarás estos obstáculos?</a:t>
            </a:r>
          </a:p>
          <a:p>
            <a:pPr lvl="0"/>
            <a:r>
              <a:rPr lang="es-MX" sz="2000" dirty="0" smtClean="0"/>
              <a:t>Qué deseas conseguir?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s-MX" sz="1600" dirty="0" smtClean="0"/>
              <a:t>En semanas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s-MX" sz="1600" dirty="0" smtClean="0"/>
              <a:t>Meses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s-MX" sz="1600" dirty="0" smtClean="0"/>
              <a:t>años</a:t>
            </a:r>
          </a:p>
          <a:p>
            <a:pPr lvl="0"/>
            <a:r>
              <a:rPr lang="es-MX" sz="2000" dirty="0" smtClean="0"/>
              <a:t>Cómo lo harás?</a:t>
            </a:r>
          </a:p>
          <a:p>
            <a:pPr lvl="0"/>
            <a:r>
              <a:rPr lang="es-MX" sz="2000" dirty="0" smtClean="0"/>
              <a:t>Cuando lo harás?</a:t>
            </a:r>
          </a:p>
          <a:p>
            <a:pPr lvl="0"/>
            <a:r>
              <a:rPr lang="es-MX" sz="2000" dirty="0" smtClean="0"/>
              <a:t>Que otras personas o recursos necesita que le presten su apoyo?</a:t>
            </a:r>
          </a:p>
          <a:p>
            <a:pPr lvl="0"/>
            <a:r>
              <a:rPr lang="es-MX" sz="2000" dirty="0" smtClean="0"/>
              <a:t>Cómo lo conseguirás?</a:t>
            </a:r>
          </a:p>
          <a:p>
            <a:pPr lvl="0"/>
            <a:r>
              <a:rPr lang="es-MX" sz="2000" dirty="0" smtClean="0"/>
              <a:t>Cuál es el indicador de éxito?</a:t>
            </a:r>
          </a:p>
          <a:p>
            <a:pPr lvl="0"/>
            <a:r>
              <a:rPr lang="es-MX" sz="2000" dirty="0" smtClean="0"/>
              <a:t>Cuál es la fecha límite para obtener estos resultados?</a:t>
            </a:r>
          </a:p>
          <a:p>
            <a:pPr lvl="0"/>
            <a:r>
              <a:rPr lang="es-MX" sz="2000" dirty="0" smtClean="0"/>
              <a:t>Cuál es el siguiente paso?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5661729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8"/>
          <a:stretch/>
        </p:blipFill>
        <p:spPr>
          <a:xfrm>
            <a:off x="0" y="-1"/>
            <a:ext cx="9188831" cy="6858001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25771" y="1939045"/>
            <a:ext cx="3217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SF Slapstick Comic" pitchFamily="2" charset="0"/>
              </a:defRPr>
            </a:lvl1pPr>
          </a:lstStyle>
          <a:p>
            <a:r>
              <a:rPr lang="es-MX" dirty="0" smtClean="0"/>
              <a:t>Que es el Coaching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48366" y="5147900"/>
            <a:ext cx="5400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El coachee no aprende del coach, aprende de si mismo!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11560" y="2636619"/>
            <a:ext cx="7644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457200" indent="-457200">
              <a:buBlip>
                <a:blip r:embed="rId3"/>
              </a:buBlip>
              <a:defRPr sz="2800"/>
            </a:lvl1pPr>
          </a:lstStyle>
          <a:p>
            <a:pPr marL="0" indent="0">
              <a:buNone/>
            </a:pPr>
            <a:r>
              <a:rPr lang="es-MX" sz="2000" dirty="0" smtClean="0"/>
              <a:t>Es el arte de trabajar con los demás y lograr que ellos obtengan resultados por fuera de lo común.</a:t>
            </a:r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El Coaching crea un contexto para el aprendizaje desde las distintas posiciones perceptuales para que el individuo encuentre diferentes y nuevas formas de ser y hacer necesarias para generar un cambio de paradigmas que afectan su desarrollo integral.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9611281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8"/>
          <a:stretch/>
        </p:blipFill>
        <p:spPr>
          <a:xfrm>
            <a:off x="0" y="-1"/>
            <a:ext cx="9188831" cy="6858001"/>
          </a:xfrm>
          <a:prstGeom prst="rect">
            <a:avLst/>
          </a:prstGeom>
        </p:spPr>
      </p:pic>
      <p:sp>
        <p:nvSpPr>
          <p:cNvPr id="4" name="Freeform 9"/>
          <p:cNvSpPr>
            <a:spLocks/>
          </p:cNvSpPr>
          <p:nvPr/>
        </p:nvSpPr>
        <p:spPr bwMode="auto">
          <a:xfrm>
            <a:off x="2851546" y="2709192"/>
            <a:ext cx="3430588" cy="2897188"/>
          </a:xfrm>
          <a:custGeom>
            <a:avLst/>
            <a:gdLst>
              <a:gd name="T0" fmla="*/ 0 w 2161"/>
              <a:gd name="T1" fmla="*/ 0 h 1825"/>
              <a:gd name="T2" fmla="*/ 0 w 2161"/>
              <a:gd name="T3" fmla="*/ 2147483647 h 1825"/>
              <a:gd name="T4" fmla="*/ 2147483647 w 2161"/>
              <a:gd name="T5" fmla="*/ 2147483647 h 1825"/>
              <a:gd name="T6" fmla="*/ 0 60000 65536"/>
              <a:gd name="T7" fmla="*/ 0 60000 65536"/>
              <a:gd name="T8" fmla="*/ 0 60000 65536"/>
              <a:gd name="T9" fmla="*/ 0 w 2161"/>
              <a:gd name="T10" fmla="*/ 0 h 1825"/>
              <a:gd name="T11" fmla="*/ 2161 w 2161"/>
              <a:gd name="T12" fmla="*/ 1825 h 18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1" h="1825">
                <a:moveTo>
                  <a:pt x="0" y="0"/>
                </a:moveTo>
                <a:lnTo>
                  <a:pt x="0" y="1824"/>
                </a:lnTo>
                <a:lnTo>
                  <a:pt x="2160" y="1824"/>
                </a:lnTo>
              </a:path>
            </a:pathLst>
          </a:custGeom>
          <a:noFill/>
          <a:ln w="38100" cap="rnd">
            <a:solidFill>
              <a:schemeClr val="tx2">
                <a:lumMod val="50000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O">
              <a:latin typeface="+mn-lt"/>
              <a:cs typeface="+mn-cs"/>
            </a:endParaRP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2851546" y="5604792"/>
            <a:ext cx="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6" name="WordArt 18"/>
          <p:cNvSpPr>
            <a:spLocks noChangeArrowheads="1" noChangeShapeType="1" noTextEdit="1"/>
          </p:cNvSpPr>
          <p:nvPr/>
        </p:nvSpPr>
        <p:spPr bwMode="auto">
          <a:xfrm>
            <a:off x="2873771" y="5733380"/>
            <a:ext cx="309562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600" kern="10" spc="72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erlin Sans FB Demi"/>
              </a:rPr>
              <a:t>RELACIONES HUMANAS</a:t>
            </a:r>
          </a:p>
        </p:txBody>
      </p:sp>
      <p:sp>
        <p:nvSpPr>
          <p:cNvPr id="7" name="WordArt 19"/>
          <p:cNvSpPr>
            <a:spLocks noChangeArrowheads="1" noChangeShapeType="1" noTextEdit="1"/>
          </p:cNvSpPr>
          <p:nvPr/>
        </p:nvSpPr>
        <p:spPr bwMode="auto">
          <a:xfrm rot="5400000">
            <a:off x="1144984" y="4077617"/>
            <a:ext cx="2735262" cy="287338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s-MX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Berlin Sans FB Demi"/>
              </a:rPr>
              <a:t>CAPACITACIÓN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2884884" y="3068960"/>
            <a:ext cx="1500187" cy="158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2884884" y="2636912"/>
            <a:ext cx="1682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CO" sz="2400" dirty="0">
                <a:latin typeface="Calibri" pitchFamily="34" charset="0"/>
              </a:rPr>
              <a:t>Credibilidad</a:t>
            </a:r>
          </a:p>
        </p:txBody>
      </p:sp>
      <p:cxnSp>
        <p:nvCxnSpPr>
          <p:cNvPr id="11" name="10 Conector recto"/>
          <p:cNvCxnSpPr/>
          <p:nvPr/>
        </p:nvCxnSpPr>
        <p:spPr>
          <a:xfrm rot="5400000" flipH="1" flipV="1">
            <a:off x="5135959" y="5112667"/>
            <a:ext cx="928688" cy="158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5580112" y="5127575"/>
            <a:ext cx="9946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s-CO" sz="2400" dirty="0" smtClean="0">
                <a:latin typeface="Calibri" pitchFamily="34" charset="0"/>
              </a:rPr>
              <a:t>Afecto</a:t>
            </a:r>
            <a:endParaRPr lang="es-CO" sz="2400" dirty="0">
              <a:latin typeface="Calibri" pitchFamily="34" charset="0"/>
            </a:endParaRPr>
          </a:p>
        </p:txBody>
      </p:sp>
      <p:cxnSp>
        <p:nvCxnSpPr>
          <p:cNvPr id="13" name="12 Conector recto"/>
          <p:cNvCxnSpPr/>
          <p:nvPr/>
        </p:nvCxnSpPr>
        <p:spPr>
          <a:xfrm flipV="1">
            <a:off x="2884884" y="3220367"/>
            <a:ext cx="2428875" cy="2357438"/>
          </a:xfrm>
          <a:prstGeom prst="line">
            <a:avLst/>
          </a:prstGeom>
          <a:ln w="57150">
            <a:solidFill>
              <a:srgbClr val="C0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WordArt 21"/>
          <p:cNvSpPr>
            <a:spLocks noChangeArrowheads="1" noChangeShapeType="1" noTextEdit="1"/>
          </p:cNvSpPr>
          <p:nvPr/>
        </p:nvSpPr>
        <p:spPr bwMode="auto">
          <a:xfrm>
            <a:off x="5599509" y="2934617"/>
            <a:ext cx="2428875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600" kern="10" dirty="0" smtClean="0">
                <a:ln w="19050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3D69B"/>
                </a:solidFill>
                <a:latin typeface="Impact"/>
              </a:rPr>
              <a:t>PRODUCTIVIDAD</a:t>
            </a:r>
            <a:endParaRPr lang="es-MX" sz="3600" kern="10" dirty="0">
              <a:ln w="19050">
                <a:solidFill>
                  <a:srgbClr val="990000"/>
                </a:solidFill>
                <a:round/>
                <a:headEnd/>
                <a:tailEnd/>
              </a:ln>
              <a:solidFill>
                <a:srgbClr val="C3D69B"/>
              </a:solidFill>
              <a:latin typeface="Impac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45771" y="1573218"/>
            <a:ext cx="4841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SF Slapstick Comic" pitchFamily="2" charset="0"/>
              </a:defRPr>
            </a:lvl1pPr>
          </a:lstStyle>
          <a:p>
            <a:r>
              <a:rPr lang="es-MX" sz="3600" dirty="0" smtClean="0"/>
              <a:t>VECTORES DEL COACHING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87220753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2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8"/>
          <a:stretch/>
        </p:blipFill>
        <p:spPr>
          <a:xfrm>
            <a:off x="0" y="-1"/>
            <a:ext cx="9188831" cy="685800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974031" y="2150070"/>
            <a:ext cx="72407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SF Slapstick Comic" pitchFamily="2" charset="0"/>
              </a:defRPr>
            </a:lvl1pPr>
          </a:lstStyle>
          <a:p>
            <a:r>
              <a:rPr lang="es-MX" sz="4400" dirty="0" smtClean="0"/>
              <a:t>CLAVES DEL COACHING CON PNL</a:t>
            </a:r>
            <a:endParaRPr lang="es-MX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257566" y="3212976"/>
            <a:ext cx="66736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457200" indent="-457200">
              <a:buBlip>
                <a:blip r:embed="rId3"/>
              </a:buBlip>
              <a:defRPr sz="2800"/>
            </a:lvl1pPr>
          </a:lstStyle>
          <a:p>
            <a:pPr marL="0" indent="0" algn="ctr">
              <a:buNone/>
            </a:pPr>
            <a:r>
              <a:rPr lang="es-MX" sz="2400" dirty="0" smtClean="0"/>
              <a:t>CONSCIENCIA DE LOS RECURSOS INTERNOS</a:t>
            </a:r>
          </a:p>
          <a:p>
            <a:pPr marL="0" indent="0" algn="ctr">
              <a:buNone/>
            </a:pPr>
            <a:r>
              <a:rPr lang="es-MX" sz="2400" dirty="0" smtClean="0"/>
              <a:t>ENFOQUE DE METAS EN POSITIVO</a:t>
            </a:r>
          </a:p>
          <a:p>
            <a:pPr marL="0" indent="0" algn="ctr">
              <a:buNone/>
            </a:pPr>
            <a:r>
              <a:rPr lang="es-MX" sz="2400" dirty="0" smtClean="0"/>
              <a:t>TRANSFORMACIÓN LOS PARADIGMAS</a:t>
            </a:r>
          </a:p>
          <a:p>
            <a:pPr marL="0" indent="0" algn="ctr">
              <a:buNone/>
            </a:pPr>
            <a:r>
              <a:rPr lang="es-MX" sz="2400" dirty="0" smtClean="0"/>
              <a:t>FORTALECIMIENTO EN VALORES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3157223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8"/>
          <a:stretch/>
        </p:blipFill>
        <p:spPr>
          <a:xfrm>
            <a:off x="0" y="-1"/>
            <a:ext cx="9188831" cy="6858001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187624" y="1888965"/>
            <a:ext cx="4519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SF Slapstick Comic" pitchFamily="2" charset="0"/>
              </a:defRPr>
            </a:lvl1pPr>
          </a:lstStyle>
          <a:p>
            <a:r>
              <a:rPr lang="es-MX" dirty="0"/>
              <a:t>Para que sirve el COACHING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83568" y="2563157"/>
            <a:ext cx="756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457200" indent="-457200">
              <a:buBlip>
                <a:blip r:embed="rId3"/>
              </a:buBlip>
              <a:defRPr sz="2800"/>
            </a:lvl1pPr>
          </a:lstStyle>
          <a:p>
            <a:pPr algn="just">
              <a:buClr>
                <a:srgbClr val="FF0000"/>
              </a:buClr>
            </a:pPr>
            <a:r>
              <a:rPr lang="es-CO" sz="2000" dirty="0" smtClean="0"/>
              <a:t>Clarifica </a:t>
            </a:r>
            <a:r>
              <a:rPr lang="es-CO" sz="2000" dirty="0"/>
              <a:t>las metas de una manera específica, generando acción y adquiriendo mayor flexibilidad</a:t>
            </a:r>
            <a:r>
              <a:rPr lang="es-CO" sz="2000" dirty="0" smtClean="0"/>
              <a:t>.</a:t>
            </a:r>
          </a:p>
          <a:p>
            <a:pPr algn="just">
              <a:buClr>
                <a:srgbClr val="FF0000"/>
              </a:buClr>
            </a:pPr>
            <a:endParaRPr lang="es-CO" sz="2000" dirty="0"/>
          </a:p>
          <a:p>
            <a:pPr algn="just">
              <a:buClr>
                <a:srgbClr val="FF0000"/>
              </a:buClr>
            </a:pPr>
            <a:r>
              <a:rPr lang="es-CO" sz="2000" dirty="0"/>
              <a:t>Supera los obstáculos y bloqueos que impiden alcanzar los sueños, adquiriendo más confianza en uno mismo</a:t>
            </a:r>
            <a:r>
              <a:rPr lang="es-CO" sz="2000" dirty="0" smtClean="0"/>
              <a:t>.</a:t>
            </a:r>
          </a:p>
          <a:p>
            <a:pPr algn="just">
              <a:buClr>
                <a:srgbClr val="FF0000"/>
              </a:buClr>
            </a:pPr>
            <a:endParaRPr lang="es-CO" sz="2000" dirty="0"/>
          </a:p>
          <a:p>
            <a:pPr algn="just">
              <a:buClr>
                <a:srgbClr val="FF0000"/>
              </a:buClr>
            </a:pPr>
            <a:r>
              <a:rPr lang="es-CO" sz="2000" dirty="0"/>
              <a:t>Permite vivir en armonía con los valores propios, mejorando la calidad de vida</a:t>
            </a:r>
            <a:r>
              <a:rPr lang="es-CO" sz="2000" dirty="0" smtClean="0"/>
              <a:t>.</a:t>
            </a:r>
          </a:p>
          <a:p>
            <a:pPr algn="just">
              <a:buClr>
                <a:srgbClr val="FF0000"/>
              </a:buClr>
            </a:pPr>
            <a:endParaRPr lang="es-CO" sz="2000" dirty="0"/>
          </a:p>
          <a:p>
            <a:pPr algn="just">
              <a:buClr>
                <a:srgbClr val="FF0000"/>
              </a:buClr>
            </a:pPr>
            <a:r>
              <a:rPr lang="es-CO" sz="2000" dirty="0"/>
              <a:t>Permite alcanzar una mayor satisfacción en la vida profesional</a:t>
            </a:r>
          </a:p>
        </p:txBody>
      </p:sp>
    </p:spTree>
    <p:extLst>
      <p:ext uri="{BB962C8B-B14F-4D97-AF65-F5344CB8AC3E}">
        <p14:creationId xmlns:p14="http://schemas.microsoft.com/office/powerpoint/2010/main" val="7959726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8"/>
          <a:stretch/>
        </p:blipFill>
        <p:spPr>
          <a:xfrm>
            <a:off x="0" y="-1"/>
            <a:ext cx="9188831" cy="685800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998041" y="1742906"/>
            <a:ext cx="3645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SF Slapstick Comic" pitchFamily="2" charset="0"/>
              </a:defRPr>
            </a:lvl1pPr>
          </a:lstStyle>
          <a:p>
            <a:r>
              <a:rPr lang="es-MX" dirty="0" smtClean="0"/>
              <a:t>ANÁLISIS DE OBJETIVOS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719155" y="2708920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457200" indent="-457200">
              <a:buBlip>
                <a:blip r:embed="rId3"/>
              </a:buBlip>
              <a:defRPr sz="2800"/>
            </a:lvl1pPr>
          </a:lstStyle>
          <a:p>
            <a:pPr lvl="0"/>
            <a:r>
              <a:rPr lang="es-MX" sz="2000" dirty="0" smtClean="0"/>
              <a:t>Los objetivos tienen que ser claros y específicos</a:t>
            </a:r>
          </a:p>
          <a:p>
            <a:pPr lvl="0"/>
            <a:r>
              <a:rPr lang="es-MX" sz="2000" dirty="0" smtClean="0"/>
              <a:t>Deben ser adecuadamente difíciles y desafiantes</a:t>
            </a:r>
          </a:p>
          <a:p>
            <a:pPr lvl="0"/>
            <a:r>
              <a:rPr lang="es-MX" sz="2000" dirty="0" smtClean="0"/>
              <a:t>Es fundamental especificar el periodo en el logro de objetivos</a:t>
            </a:r>
          </a:p>
          <a:p>
            <a:pPr lvl="0"/>
            <a:r>
              <a:rPr lang="es-MX" sz="2000" dirty="0" smtClean="0"/>
              <a:t>Debe quedar claro como se evaluará la consecución de los objetivos</a:t>
            </a:r>
          </a:p>
          <a:p>
            <a:pPr lvl="0"/>
            <a:r>
              <a:rPr lang="es-MX" sz="2000" dirty="0" smtClean="0"/>
              <a:t>La retroalimentación debe formar parte del proceso de establecimiento de objetivos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98591136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8"/>
          <a:stretch/>
        </p:blipFill>
        <p:spPr>
          <a:xfrm>
            <a:off x="0" y="-1"/>
            <a:ext cx="9188831" cy="685800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403648" y="2852936"/>
            <a:ext cx="6912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457200" indent="-457200">
              <a:buBlip>
                <a:blip r:embed="rId3"/>
              </a:buBlip>
              <a:defRPr sz="2800"/>
            </a:lvl1pPr>
          </a:lstStyle>
          <a:p>
            <a:pPr lvl="0"/>
            <a:r>
              <a:rPr lang="es-MX" sz="2000" dirty="0" smtClean="0"/>
              <a:t>Téngalo </a:t>
            </a:r>
            <a:r>
              <a:rPr lang="es-MX" sz="2000" dirty="0"/>
              <a:t>en términos positivos</a:t>
            </a:r>
          </a:p>
          <a:p>
            <a:pPr lvl="0"/>
            <a:r>
              <a:rPr lang="es-MX" sz="2000" dirty="0"/>
              <a:t>Iniciado y mantenido por usted mismo</a:t>
            </a:r>
          </a:p>
          <a:p>
            <a:pPr lvl="0"/>
            <a:r>
              <a:rPr lang="es-MX" sz="2000" dirty="0"/>
              <a:t>Especificidad en resultados y pasos</a:t>
            </a:r>
          </a:p>
          <a:p>
            <a:pPr lvl="0"/>
            <a:r>
              <a:rPr lang="es-MX" sz="2000" dirty="0"/>
              <a:t>Hay más de una manera de conseguir los resultados</a:t>
            </a:r>
          </a:p>
          <a:p>
            <a:pPr lvl="0"/>
            <a:r>
              <a:rPr lang="es-MX" sz="2000" dirty="0"/>
              <a:t>Primer paso tiene que ser conseguible</a:t>
            </a:r>
          </a:p>
          <a:p>
            <a:pPr lvl="0"/>
            <a:r>
              <a:rPr lang="es-MX" sz="2000" dirty="0"/>
              <a:t>Incremente las opciones</a:t>
            </a:r>
          </a:p>
          <a:p>
            <a:pPr lvl="0"/>
            <a:r>
              <a:rPr lang="es-MX" sz="2000" dirty="0"/>
              <a:t>Ecológico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94865" y="1783863"/>
            <a:ext cx="6160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SF Slapstick Comic" pitchFamily="2" charset="0"/>
              </a:defRPr>
            </a:lvl1pPr>
          </a:lstStyle>
          <a:p>
            <a:r>
              <a:rPr lang="es-MX" dirty="0" smtClean="0"/>
              <a:t>CLAVES PARA LA FORMULACIÓN DE METAS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80591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8"/>
          <a:stretch/>
        </p:blipFill>
        <p:spPr>
          <a:xfrm>
            <a:off x="0" y="-1"/>
            <a:ext cx="9188831" cy="685800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57122" y="1700808"/>
            <a:ext cx="6999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SF Slapstick Comic" pitchFamily="2" charset="0"/>
              </a:rPr>
              <a:t>BENEFICIO DE ESTABLECIMIENTO DE OBJETIVOS</a:t>
            </a:r>
            <a:endParaRPr lang="es-MX" sz="2800" dirty="0">
              <a:solidFill>
                <a:schemeClr val="accent1">
                  <a:lumMod val="75000"/>
                </a:schemeClr>
              </a:solidFill>
              <a:latin typeface="SF Slapstick Comic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13995" y="2708920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es-MX" sz="2000" dirty="0" smtClean="0"/>
              <a:t>Se sufre menos estrés y ansiedad</a:t>
            </a:r>
          </a:p>
          <a:p>
            <a:pPr marL="457200" indent="-457200">
              <a:buBlip>
                <a:blip r:embed="rId3"/>
              </a:buBlip>
            </a:pPr>
            <a:r>
              <a:rPr lang="es-MX" sz="2000" dirty="0" smtClean="0"/>
              <a:t>Se goza de mayor concentración</a:t>
            </a:r>
          </a:p>
          <a:p>
            <a:pPr marL="457200" indent="-457200">
              <a:buBlip>
                <a:blip r:embed="rId3"/>
              </a:buBlip>
            </a:pPr>
            <a:r>
              <a:rPr lang="es-MX" sz="2000" dirty="0" smtClean="0"/>
              <a:t>Hay mayor confianza en sí mismo</a:t>
            </a:r>
          </a:p>
          <a:p>
            <a:pPr marL="457200" indent="-457200">
              <a:buBlip>
                <a:blip r:embed="rId3"/>
              </a:buBlip>
            </a:pPr>
            <a:r>
              <a:rPr lang="es-MX" sz="2000" dirty="0" smtClean="0"/>
              <a:t>Se es más feliz en el desempeño de actividades laborales y profesionales</a:t>
            </a:r>
          </a:p>
          <a:p>
            <a:pPr marL="457200" indent="-457200">
              <a:buBlip>
                <a:blip r:embed="rId3"/>
              </a:buBlip>
            </a:pPr>
            <a:r>
              <a:rPr lang="es-MX" sz="2000" dirty="0" smtClean="0"/>
              <a:t>Proporciona claridad y orientación</a:t>
            </a:r>
          </a:p>
          <a:p>
            <a:pPr marL="457200" indent="-457200">
              <a:buBlip>
                <a:blip r:embed="rId3"/>
              </a:buBlip>
            </a:pPr>
            <a:r>
              <a:rPr lang="es-MX" sz="2000" dirty="0" smtClean="0"/>
              <a:t>Genera autoestima cuando se alcanzan metas</a:t>
            </a:r>
          </a:p>
          <a:p>
            <a:pPr marL="457200" indent="-457200">
              <a:buBlip>
                <a:blip r:embed="rId3"/>
              </a:buBlip>
            </a:pPr>
            <a:r>
              <a:rPr lang="es-MX" sz="2000" dirty="0" smtClean="0"/>
              <a:t>Aumenta el significado de la existencia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03312542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8"/>
          <a:stretch/>
        </p:blipFill>
        <p:spPr>
          <a:xfrm>
            <a:off x="0" y="-1"/>
            <a:ext cx="9188831" cy="6858001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06434"/>
            <a:ext cx="5013931" cy="464734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72518" y="1583214"/>
            <a:ext cx="4291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SF Slapstick Comic" pitchFamily="2" charset="0"/>
              </a:rPr>
              <a:t>Mandala del equilibrio</a:t>
            </a:r>
            <a:endParaRPr lang="es-MX" sz="2800" dirty="0">
              <a:solidFill>
                <a:schemeClr val="accent1">
                  <a:lumMod val="75000"/>
                </a:schemeClr>
              </a:solidFill>
              <a:latin typeface="SF Slapstick Com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209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2544</TotalTime>
  <Words>447</Words>
  <Application>Microsoft Office PowerPoint</Application>
  <PresentationFormat>Presentación en pantalla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MEZA</dc:creator>
  <cp:lastModifiedBy>Luffi</cp:lastModifiedBy>
  <cp:revision>64</cp:revision>
  <dcterms:created xsi:type="dcterms:W3CDTF">2008-08-31T18:35:24Z</dcterms:created>
  <dcterms:modified xsi:type="dcterms:W3CDTF">2011-07-23T03:40:46Z</dcterms:modified>
</cp:coreProperties>
</file>